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8"/>
  </p:notesMasterIdLst>
  <p:sldIdLst>
    <p:sldId id="256" r:id="rId2"/>
    <p:sldId id="258" r:id="rId3"/>
    <p:sldId id="259" r:id="rId4"/>
    <p:sldId id="271" r:id="rId5"/>
    <p:sldId id="270" r:id="rId6"/>
    <p:sldId id="269" r:id="rId7"/>
    <p:sldId id="267" r:id="rId8"/>
    <p:sldId id="268" r:id="rId9"/>
    <p:sldId id="265" r:id="rId10"/>
    <p:sldId id="266" r:id="rId11"/>
    <p:sldId id="264" r:id="rId12"/>
    <p:sldId id="262" r:id="rId13"/>
    <p:sldId id="263" r:id="rId14"/>
    <p:sldId id="261" r:id="rId15"/>
    <p:sldId id="260" r:id="rId16"/>
    <p:sldId id="272" r:id="rId17"/>
  </p:sldIdLst>
  <p:sldSz cx="9144000" cy="5143500" type="screen16x9"/>
  <p:notesSz cx="6858000" cy="9144000"/>
  <p:embeddedFontLst>
    <p:embeddedFont>
      <p:font typeface="Hind" panose="02000000000000000000" pitchFamily="2" charset="0"/>
      <p:regular r:id="rId19"/>
      <p:bold r:id="rId20"/>
    </p:embeddedFont>
    <p:embeddedFont>
      <p:font typeface="Pompiere" panose="020B0604020202020204" charset="0"/>
      <p:regular r:id="rId21"/>
    </p:embeddedFont>
    <p:embeddedFont>
      <p:font typeface="Roboto Condensed Light" panose="02000000000000000000"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A51C10-43E3-46D6-A7F8-28A0743505BB}">
  <a:tblStyle styleId="{0BA51C10-43E3-46D6-A7F8-28A0743505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ad7e23cb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9763f32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9763f32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25750" y="860400"/>
            <a:ext cx="2498400" cy="2692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25750" y="3659875"/>
            <a:ext cx="2498400" cy="5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flipH="1">
            <a:off x="-1504831" y="1782683"/>
            <a:ext cx="6795898" cy="3371479"/>
          </a:xfrm>
          <a:custGeom>
            <a:avLst/>
            <a:gdLst/>
            <a:ahLst/>
            <a:cxn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47" y="2804246"/>
            <a:ext cx="5150645" cy="2346160"/>
          </a:xfrm>
          <a:custGeom>
            <a:avLst/>
            <a:gdLst/>
            <a:ahLst/>
            <a:cxn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rgbClr val="E3FFD5"/>
              </a:gs>
              <a:gs pos="100000">
                <a:srgbClr val="90EBBA"/>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68224" y="3606277"/>
            <a:ext cx="4655367" cy="1546287"/>
          </a:xfrm>
          <a:custGeom>
            <a:avLst/>
            <a:gdLst/>
            <a:ahLst/>
            <a:cxn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18832" y="2571746"/>
            <a:ext cx="1301062" cy="1333212"/>
          </a:xfrm>
          <a:custGeom>
            <a:avLst/>
            <a:gdLst/>
            <a:ahLst/>
            <a:cxn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20000" y="860400"/>
            <a:ext cx="5874600" cy="3740400"/>
          </a:xfrm>
          <a:prstGeom prst="rect">
            <a:avLst/>
          </a:prstGeom>
        </p:spPr>
        <p:txBody>
          <a:bodyPr spcFirstLastPara="1" wrap="square" lIns="91425" tIns="91425" rIns="91425" bIns="91425" anchor="b" anchorCtr="0">
            <a:noAutofit/>
          </a:bodyPr>
          <a:lstStyle>
            <a:lvl1pPr marL="457200" lvl="0" indent="-292100" rtl="0">
              <a:lnSpc>
                <a:spcPct val="200000"/>
              </a:lnSpc>
              <a:spcBef>
                <a:spcPts val="0"/>
              </a:spcBef>
              <a:spcAft>
                <a:spcPts val="0"/>
              </a:spcAft>
              <a:buSzPts val="1000"/>
              <a:buFont typeface="Pompiere"/>
              <a:buChar char="●"/>
              <a:defRPr sz="1200"/>
            </a:lvl1pPr>
            <a:lvl2pPr marL="914400" lvl="1" indent="-292100" rtl="0">
              <a:spcBef>
                <a:spcPts val="1600"/>
              </a:spcBef>
              <a:spcAft>
                <a:spcPts val="0"/>
              </a:spcAft>
              <a:buClr>
                <a:srgbClr val="434343"/>
              </a:buClr>
              <a:buSzPts val="1000"/>
              <a:buFont typeface="Roboto Condensed Light"/>
              <a:buChar char="○"/>
              <a:defRPr sz="1000"/>
            </a:lvl2pPr>
            <a:lvl3pPr marL="1371600" lvl="2" indent="-292100" rtl="0">
              <a:spcBef>
                <a:spcPts val="1600"/>
              </a:spcBef>
              <a:spcAft>
                <a:spcPts val="0"/>
              </a:spcAft>
              <a:buClr>
                <a:srgbClr val="434343"/>
              </a:buClr>
              <a:buSzPts val="1000"/>
              <a:buFont typeface="Roboto Condensed Light"/>
              <a:buChar char="■"/>
              <a:defRPr sz="1000"/>
            </a:lvl3pPr>
            <a:lvl4pPr marL="1828800" lvl="3" indent="-292100" rtl="0">
              <a:spcBef>
                <a:spcPts val="1600"/>
              </a:spcBef>
              <a:spcAft>
                <a:spcPts val="0"/>
              </a:spcAft>
              <a:buClr>
                <a:srgbClr val="434343"/>
              </a:buClr>
              <a:buSzPts val="1000"/>
              <a:buFont typeface="Roboto Condensed Light"/>
              <a:buChar char="●"/>
              <a:defRPr sz="1000"/>
            </a:lvl4pPr>
            <a:lvl5pPr marL="2286000" lvl="4" indent="-292100" rtl="0">
              <a:spcBef>
                <a:spcPts val="1600"/>
              </a:spcBef>
              <a:spcAft>
                <a:spcPts val="0"/>
              </a:spcAft>
              <a:buClr>
                <a:srgbClr val="434343"/>
              </a:buClr>
              <a:buSzPts val="1000"/>
              <a:buFont typeface="Roboto Condensed Light"/>
              <a:buChar char="○"/>
              <a:defRPr sz="1000"/>
            </a:lvl5pPr>
            <a:lvl6pPr marL="2743200" lvl="5" indent="-292100" rtl="0">
              <a:spcBef>
                <a:spcPts val="1600"/>
              </a:spcBef>
              <a:spcAft>
                <a:spcPts val="0"/>
              </a:spcAft>
              <a:buClr>
                <a:srgbClr val="434343"/>
              </a:buClr>
              <a:buSzPts val="1000"/>
              <a:buFont typeface="Roboto Condensed Light"/>
              <a:buChar char="■"/>
              <a:defRPr sz="1000"/>
            </a:lvl6pPr>
            <a:lvl7pPr marL="3200400" lvl="6" indent="-292100" rtl="0">
              <a:spcBef>
                <a:spcPts val="1600"/>
              </a:spcBef>
              <a:spcAft>
                <a:spcPts val="0"/>
              </a:spcAft>
              <a:buClr>
                <a:srgbClr val="434343"/>
              </a:buClr>
              <a:buSzPts val="1000"/>
              <a:buFont typeface="Roboto Condensed Light"/>
              <a:buChar char="●"/>
              <a:defRPr sz="1000"/>
            </a:lvl7pPr>
            <a:lvl8pPr marL="3657600" lvl="7" indent="-292100" rtl="0">
              <a:spcBef>
                <a:spcPts val="1600"/>
              </a:spcBef>
              <a:spcAft>
                <a:spcPts val="0"/>
              </a:spcAft>
              <a:buClr>
                <a:srgbClr val="434343"/>
              </a:buClr>
              <a:buSzPts val="1000"/>
              <a:buFont typeface="Roboto Condensed Light"/>
              <a:buChar char="○"/>
              <a:defRPr sz="1000"/>
            </a:lvl8pPr>
            <a:lvl9pPr marL="4114800" lvl="8" indent="-292100" rtl="0">
              <a:spcBef>
                <a:spcPts val="1600"/>
              </a:spcBef>
              <a:spcAft>
                <a:spcPts val="1600"/>
              </a:spcAft>
              <a:buClr>
                <a:srgbClr val="434343"/>
              </a:buClr>
              <a:buSzPts val="1000"/>
              <a:buFont typeface="Roboto Condensed Light"/>
              <a:buChar char="■"/>
              <a:defRPr sz="1000"/>
            </a:lvl9pPr>
          </a:lstStyle>
          <a:p>
            <a:endParaRPr/>
          </a:p>
        </p:txBody>
      </p:sp>
      <p:sp>
        <p:nvSpPr>
          <p:cNvPr id="23" name="Google Shape;23;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 name="Google Shape;24;p4"/>
          <p:cNvSpPr/>
          <p:nvPr/>
        </p:nvSpPr>
        <p:spPr>
          <a:xfrm>
            <a:off x="5639026" y="2487075"/>
            <a:ext cx="3508522" cy="2660742"/>
          </a:xfrm>
          <a:custGeom>
            <a:avLst/>
            <a:gdLst/>
            <a:ahLst/>
            <a:cxn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p:nvPr/>
        </p:nvSpPr>
        <p:spPr>
          <a:xfrm>
            <a:off x="6118088" y="1929640"/>
            <a:ext cx="3025773" cy="3213548"/>
          </a:xfrm>
          <a:custGeom>
            <a:avLst/>
            <a:gdLst/>
            <a:ahLst/>
            <a:cxnLst/>
            <a:rect l="l" t="t" r="r" b="b"/>
            <a:pathLst>
              <a:path w="154870" h="164481" extrusionOk="0">
                <a:moveTo>
                  <a:pt x="28" y="164344"/>
                </a:moveTo>
                <a:cubicBezTo>
                  <a:pt x="1561" y="153364"/>
                  <a:pt x="9830" y="132554"/>
                  <a:pt x="48712" y="118946"/>
                </a:cubicBezTo>
                <a:cubicBezTo>
                  <a:pt x="103639" y="99724"/>
                  <a:pt x="93946" y="55284"/>
                  <a:pt x="93946" y="55284"/>
                </a:cubicBezTo>
                <a:cubicBezTo>
                  <a:pt x="93946" y="55284"/>
                  <a:pt x="83869" y="1"/>
                  <a:pt x="154869" y="3834"/>
                </a:cubicBezTo>
                <a:cubicBezTo>
                  <a:pt x="154705" y="3971"/>
                  <a:pt x="154705" y="164152"/>
                  <a:pt x="154705" y="164152"/>
                </a:cubicBezTo>
                <a:cubicBezTo>
                  <a:pt x="154705" y="164152"/>
                  <a:pt x="0" y="164481"/>
                  <a:pt x="28" y="164344"/>
                </a:cubicBez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13"/>
          <p:cNvSpPr txBox="1">
            <a:spLocks noGrp="1"/>
          </p:cNvSpPr>
          <p:nvPr>
            <p:ph type="title" idx="2" hasCustomPrompt="1"/>
          </p:nvPr>
        </p:nvSpPr>
        <p:spPr>
          <a:xfrm>
            <a:off x="720150"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3"/>
          <p:cNvSpPr txBox="1">
            <a:spLocks noGrp="1"/>
          </p:cNvSpPr>
          <p:nvPr>
            <p:ph type="subTitle" idx="1"/>
          </p:nvPr>
        </p:nvSpPr>
        <p:spPr>
          <a:xfrm>
            <a:off x="720000"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3"/>
          </p:nvPr>
        </p:nvSpPr>
        <p:spPr>
          <a:xfrm>
            <a:off x="720000"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3"/>
          <p:cNvSpPr txBox="1">
            <a:spLocks noGrp="1"/>
          </p:cNvSpPr>
          <p:nvPr>
            <p:ph type="title" idx="4" hasCustomPrompt="1"/>
          </p:nvPr>
        </p:nvSpPr>
        <p:spPr>
          <a:xfrm>
            <a:off x="42943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subTitle" idx="5"/>
          </p:nvPr>
        </p:nvSpPr>
        <p:spPr>
          <a:xfrm>
            <a:off x="42942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4294246"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7" name="Google Shape;67;p13"/>
          <p:cNvSpPr txBox="1">
            <a:spLocks noGrp="1"/>
          </p:cNvSpPr>
          <p:nvPr>
            <p:ph type="title" idx="7" hasCustomPrompt="1"/>
          </p:nvPr>
        </p:nvSpPr>
        <p:spPr>
          <a:xfrm>
            <a:off x="2507188" y="1470375"/>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8"/>
          </p:nvPr>
        </p:nvSpPr>
        <p:spPr>
          <a:xfrm>
            <a:off x="2507038" y="1965275"/>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subTitle" idx="9"/>
          </p:nvPr>
        </p:nvSpPr>
        <p:spPr>
          <a:xfrm>
            <a:off x="2507042" y="2326675"/>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3"/>
          <p:cNvSpPr txBox="1">
            <a:spLocks noGrp="1"/>
          </p:cNvSpPr>
          <p:nvPr>
            <p:ph type="title" idx="13" hasCustomPrompt="1"/>
          </p:nvPr>
        </p:nvSpPr>
        <p:spPr>
          <a:xfrm>
            <a:off x="720150"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3"/>
          <p:cNvSpPr txBox="1">
            <a:spLocks noGrp="1"/>
          </p:cNvSpPr>
          <p:nvPr>
            <p:ph type="subTitle" idx="14"/>
          </p:nvPr>
        </p:nvSpPr>
        <p:spPr>
          <a:xfrm>
            <a:off x="720000"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subTitle" idx="15"/>
          </p:nvPr>
        </p:nvSpPr>
        <p:spPr>
          <a:xfrm>
            <a:off x="720000"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title" idx="16" hasCustomPrompt="1"/>
          </p:nvPr>
        </p:nvSpPr>
        <p:spPr>
          <a:xfrm>
            <a:off x="2507188" y="2937600"/>
            <a:ext cx="1680900" cy="405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4" name="Google Shape;74;p13"/>
          <p:cNvSpPr txBox="1">
            <a:spLocks noGrp="1"/>
          </p:cNvSpPr>
          <p:nvPr>
            <p:ph type="subTitle" idx="17"/>
          </p:nvPr>
        </p:nvSpPr>
        <p:spPr>
          <a:xfrm>
            <a:off x="2507038" y="3432500"/>
            <a:ext cx="1680900" cy="3204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3"/>
          <p:cNvSpPr txBox="1">
            <a:spLocks noGrp="1"/>
          </p:cNvSpPr>
          <p:nvPr>
            <p:ph type="subTitle" idx="18"/>
          </p:nvPr>
        </p:nvSpPr>
        <p:spPr>
          <a:xfrm>
            <a:off x="2507044" y="3793900"/>
            <a:ext cx="1680900" cy="6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ctrTitle"/>
          </p:nvPr>
        </p:nvSpPr>
        <p:spPr>
          <a:xfrm>
            <a:off x="4391587" y="760213"/>
            <a:ext cx="4867989" cy="33165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0" b="1" dirty="0"/>
              <a:t>Hospital</a:t>
            </a:r>
            <a:br>
              <a:rPr lang="en-US" sz="8000" b="1" dirty="0"/>
            </a:br>
            <a:r>
              <a:rPr lang="en-US" sz="8000" b="1" dirty="0"/>
              <a:t>        Data</a:t>
            </a:r>
            <a:br>
              <a:rPr lang="en-US" sz="8000" b="1" dirty="0"/>
            </a:br>
            <a:r>
              <a:rPr lang="en-US" sz="8000" b="1" dirty="0"/>
              <a:t>              Entry </a:t>
            </a:r>
            <a:endParaRPr sz="8000" b="1" dirty="0"/>
          </a:p>
        </p:txBody>
      </p:sp>
      <p:grpSp>
        <p:nvGrpSpPr>
          <p:cNvPr id="264" name="Google Shape;264;p35"/>
          <p:cNvGrpSpPr/>
          <p:nvPr/>
        </p:nvGrpSpPr>
        <p:grpSpPr>
          <a:xfrm>
            <a:off x="316599" y="1608692"/>
            <a:ext cx="4255411" cy="3394826"/>
            <a:chOff x="-132051" y="1608692"/>
            <a:chExt cx="4255411" cy="3394826"/>
          </a:xfrm>
        </p:grpSpPr>
        <p:sp>
          <p:nvSpPr>
            <p:cNvPr id="265" name="Google Shape;265;p35"/>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rgbClr val="ED3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34C909-A346-75B6-EB22-A8974D87AE50}"/>
              </a:ext>
            </a:extLst>
          </p:cNvPr>
          <p:cNvSpPr>
            <a:spLocks noGrp="1"/>
          </p:cNvSpPr>
          <p:nvPr>
            <p:ph type="body" idx="1"/>
          </p:nvPr>
        </p:nvSpPr>
        <p:spPr>
          <a:xfrm>
            <a:off x="353568" y="144780"/>
            <a:ext cx="6803136" cy="4998720"/>
          </a:xfrm>
        </p:spPr>
        <p:txBody>
          <a:bodyPr/>
          <a:lstStyle/>
          <a:p>
            <a:endParaRPr lang="en-US" sz="1400" dirty="0"/>
          </a:p>
          <a:p>
            <a:endParaRPr lang="en-US" sz="1400" dirty="0"/>
          </a:p>
          <a:p>
            <a:pPr marL="165100" indent="0">
              <a:buNone/>
            </a:pPr>
            <a:r>
              <a:rPr lang="en-US" sz="1600" dirty="0"/>
              <a:t>The current project elucidates the following features are as follows a</a:t>
            </a:r>
          </a:p>
          <a:p>
            <a:r>
              <a:rPr lang="en-US" sz="1600" dirty="0"/>
              <a:t>Registering the Patients</a:t>
            </a:r>
          </a:p>
          <a:p>
            <a:r>
              <a:rPr lang="en-US" sz="1600" dirty="0"/>
              <a:t>Updating the Patients Information</a:t>
            </a:r>
          </a:p>
          <a:p>
            <a:r>
              <a:rPr lang="en-US" sz="1600" dirty="0"/>
              <a:t>Searching details of Patients</a:t>
            </a:r>
          </a:p>
          <a:p>
            <a:r>
              <a:rPr lang="en-US" sz="1600" dirty="0"/>
              <a:t>searching of availability of wards</a:t>
            </a:r>
          </a:p>
          <a:p>
            <a:r>
              <a:rPr lang="en-US" sz="1600" dirty="0"/>
              <a:t>Bills of the patients and ward charges</a:t>
            </a:r>
          </a:p>
          <a:p>
            <a:endParaRPr lang="en-US" dirty="0"/>
          </a:p>
          <a:p>
            <a:endParaRPr lang="en-US" dirty="0"/>
          </a:p>
          <a:p>
            <a:endParaRPr lang="en-US" dirty="0"/>
          </a:p>
        </p:txBody>
      </p:sp>
    </p:spTree>
    <p:extLst>
      <p:ext uri="{BB962C8B-B14F-4D97-AF65-F5344CB8AC3E}">
        <p14:creationId xmlns:p14="http://schemas.microsoft.com/office/powerpoint/2010/main" val="397915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0E46CD-88BB-E1F8-8170-AC8710014C5C}"/>
              </a:ext>
            </a:extLst>
          </p:cNvPr>
          <p:cNvSpPr>
            <a:spLocks noGrp="1"/>
          </p:cNvSpPr>
          <p:nvPr>
            <p:ph type="title"/>
          </p:nvPr>
        </p:nvSpPr>
        <p:spPr>
          <a:xfrm>
            <a:off x="720000" y="390144"/>
            <a:ext cx="7704000" cy="926592"/>
          </a:xfrm>
        </p:spPr>
        <p:txBody>
          <a:bodyPr/>
          <a:lstStyle/>
          <a:p>
            <a:r>
              <a:rPr lang="en-US" sz="3600" dirty="0"/>
              <a:t>Class Diagram</a:t>
            </a:r>
            <a:br>
              <a:rPr lang="en-US" sz="3600" dirty="0"/>
            </a:br>
            <a:endParaRPr lang="en-US" dirty="0"/>
          </a:p>
        </p:txBody>
      </p:sp>
      <p:pic>
        <p:nvPicPr>
          <p:cNvPr id="5" name="Picture 4">
            <a:extLst>
              <a:ext uri="{FF2B5EF4-FFF2-40B4-BE49-F238E27FC236}">
                <a16:creationId xmlns:a16="http://schemas.microsoft.com/office/drawing/2014/main" id="{47228CC5-22C4-365C-DF3E-C9C15AEDD25D}"/>
              </a:ext>
            </a:extLst>
          </p:cNvPr>
          <p:cNvPicPr>
            <a:picLocks noChangeAspect="1"/>
          </p:cNvPicPr>
          <p:nvPr/>
        </p:nvPicPr>
        <p:blipFill>
          <a:blip r:embed="rId2"/>
          <a:stretch>
            <a:fillRect/>
          </a:stretch>
        </p:blipFill>
        <p:spPr>
          <a:xfrm>
            <a:off x="1389889" y="957936"/>
            <a:ext cx="3962400" cy="3945898"/>
          </a:xfrm>
          <a:prstGeom prst="rect">
            <a:avLst/>
          </a:prstGeom>
        </p:spPr>
      </p:pic>
    </p:spTree>
    <p:extLst>
      <p:ext uri="{BB962C8B-B14F-4D97-AF65-F5344CB8AC3E}">
        <p14:creationId xmlns:p14="http://schemas.microsoft.com/office/powerpoint/2010/main" val="64854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7ACF1-6B70-8C3F-7409-55DA2C596FE9}"/>
              </a:ext>
            </a:extLst>
          </p:cNvPr>
          <p:cNvSpPr>
            <a:spLocks noGrp="1"/>
          </p:cNvSpPr>
          <p:nvPr>
            <p:ph type="body" idx="1"/>
          </p:nvPr>
        </p:nvSpPr>
        <p:spPr/>
        <p:txBody>
          <a:bodyPr/>
          <a:lstStyle/>
          <a:p>
            <a:pPr marL="165100" indent="0">
              <a:buNone/>
            </a:pPr>
            <a:endParaRPr lang="en-US" dirty="0"/>
          </a:p>
          <a:p>
            <a:endParaRPr lang="en-US" dirty="0"/>
          </a:p>
          <a:p>
            <a:endParaRPr lang="en-US" dirty="0"/>
          </a:p>
          <a:p>
            <a:endParaRPr lang="en-US" dirty="0"/>
          </a:p>
          <a:p>
            <a:pPr marL="165100" indent="0">
              <a:buNone/>
            </a:pPr>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DB772B7-182E-688A-889C-67F9E050DE6D}"/>
              </a:ext>
            </a:extLst>
          </p:cNvPr>
          <p:cNvSpPr>
            <a:spLocks noGrp="1"/>
          </p:cNvSpPr>
          <p:nvPr>
            <p:ph type="title"/>
          </p:nvPr>
        </p:nvSpPr>
        <p:spPr>
          <a:xfrm>
            <a:off x="720000" y="341376"/>
            <a:ext cx="7704000" cy="519024"/>
          </a:xfrm>
        </p:spPr>
        <p:txBody>
          <a:bodyPr/>
          <a:lstStyle/>
          <a:p>
            <a:r>
              <a:rPr lang="en-US" dirty="0"/>
              <a:t>SAMPLE I/O</a:t>
            </a:r>
          </a:p>
        </p:txBody>
      </p:sp>
      <p:pic>
        <p:nvPicPr>
          <p:cNvPr id="5" name="Picture 4">
            <a:extLst>
              <a:ext uri="{FF2B5EF4-FFF2-40B4-BE49-F238E27FC236}">
                <a16:creationId xmlns:a16="http://schemas.microsoft.com/office/drawing/2014/main" id="{1F463D4C-ACF1-1C6B-3547-56DA4EC5DFCE}"/>
              </a:ext>
            </a:extLst>
          </p:cNvPr>
          <p:cNvPicPr>
            <a:picLocks noChangeAspect="1"/>
          </p:cNvPicPr>
          <p:nvPr/>
        </p:nvPicPr>
        <p:blipFill>
          <a:blip r:embed="rId2"/>
          <a:stretch>
            <a:fillRect/>
          </a:stretch>
        </p:blipFill>
        <p:spPr>
          <a:xfrm>
            <a:off x="365760" y="1048760"/>
            <a:ext cx="3328416" cy="1522990"/>
          </a:xfrm>
          <a:prstGeom prst="rect">
            <a:avLst/>
          </a:prstGeom>
        </p:spPr>
      </p:pic>
      <p:pic>
        <p:nvPicPr>
          <p:cNvPr id="7" name="Picture 6">
            <a:extLst>
              <a:ext uri="{FF2B5EF4-FFF2-40B4-BE49-F238E27FC236}">
                <a16:creationId xmlns:a16="http://schemas.microsoft.com/office/drawing/2014/main" id="{E1821911-242F-85F0-7D5A-D8A17E666208}"/>
              </a:ext>
            </a:extLst>
          </p:cNvPr>
          <p:cNvPicPr>
            <a:picLocks noChangeAspect="1"/>
          </p:cNvPicPr>
          <p:nvPr/>
        </p:nvPicPr>
        <p:blipFill>
          <a:blip r:embed="rId3"/>
          <a:stretch>
            <a:fillRect/>
          </a:stretch>
        </p:blipFill>
        <p:spPr>
          <a:xfrm>
            <a:off x="4828032" y="1048760"/>
            <a:ext cx="3328416" cy="1713614"/>
          </a:xfrm>
          <a:prstGeom prst="rect">
            <a:avLst/>
          </a:prstGeom>
        </p:spPr>
      </p:pic>
      <p:pic>
        <p:nvPicPr>
          <p:cNvPr id="9" name="Picture 8">
            <a:extLst>
              <a:ext uri="{FF2B5EF4-FFF2-40B4-BE49-F238E27FC236}">
                <a16:creationId xmlns:a16="http://schemas.microsoft.com/office/drawing/2014/main" id="{B2E5FCDA-F6A1-E6FF-E0C4-A1E8CDE50B8B}"/>
              </a:ext>
            </a:extLst>
          </p:cNvPr>
          <p:cNvPicPr>
            <a:picLocks noChangeAspect="1"/>
          </p:cNvPicPr>
          <p:nvPr/>
        </p:nvPicPr>
        <p:blipFill>
          <a:blip r:embed="rId4"/>
          <a:stretch>
            <a:fillRect/>
          </a:stretch>
        </p:blipFill>
        <p:spPr>
          <a:xfrm>
            <a:off x="365760" y="3067593"/>
            <a:ext cx="3694176" cy="1734531"/>
          </a:xfrm>
          <a:prstGeom prst="rect">
            <a:avLst/>
          </a:prstGeom>
        </p:spPr>
      </p:pic>
    </p:spTree>
    <p:extLst>
      <p:ext uri="{BB962C8B-B14F-4D97-AF65-F5344CB8AC3E}">
        <p14:creationId xmlns:p14="http://schemas.microsoft.com/office/powerpoint/2010/main" val="257235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0DA98B-1BFF-8A49-0EAC-D891AEEA5919}"/>
              </a:ext>
            </a:extLst>
          </p:cNvPr>
          <p:cNvPicPr>
            <a:picLocks noChangeAspect="1"/>
          </p:cNvPicPr>
          <p:nvPr/>
        </p:nvPicPr>
        <p:blipFill>
          <a:blip r:embed="rId2"/>
          <a:stretch>
            <a:fillRect/>
          </a:stretch>
        </p:blipFill>
        <p:spPr>
          <a:xfrm>
            <a:off x="438912" y="531486"/>
            <a:ext cx="3511296" cy="1802282"/>
          </a:xfrm>
          <a:prstGeom prst="rect">
            <a:avLst/>
          </a:prstGeom>
        </p:spPr>
      </p:pic>
      <p:pic>
        <p:nvPicPr>
          <p:cNvPr id="7" name="Picture 6">
            <a:extLst>
              <a:ext uri="{FF2B5EF4-FFF2-40B4-BE49-F238E27FC236}">
                <a16:creationId xmlns:a16="http://schemas.microsoft.com/office/drawing/2014/main" id="{316DB284-4DD2-F12A-3243-4751318DCE19}"/>
              </a:ext>
            </a:extLst>
          </p:cNvPr>
          <p:cNvPicPr>
            <a:picLocks noChangeAspect="1"/>
          </p:cNvPicPr>
          <p:nvPr/>
        </p:nvPicPr>
        <p:blipFill>
          <a:blip r:embed="rId3"/>
          <a:stretch>
            <a:fillRect/>
          </a:stretch>
        </p:blipFill>
        <p:spPr>
          <a:xfrm>
            <a:off x="4660220" y="548184"/>
            <a:ext cx="3532804" cy="1802282"/>
          </a:xfrm>
          <a:prstGeom prst="rect">
            <a:avLst/>
          </a:prstGeom>
        </p:spPr>
      </p:pic>
      <p:pic>
        <p:nvPicPr>
          <p:cNvPr id="9" name="Picture 8">
            <a:extLst>
              <a:ext uri="{FF2B5EF4-FFF2-40B4-BE49-F238E27FC236}">
                <a16:creationId xmlns:a16="http://schemas.microsoft.com/office/drawing/2014/main" id="{0D84C313-12DB-08B0-4D4F-6C8CEFF32D8E}"/>
              </a:ext>
            </a:extLst>
          </p:cNvPr>
          <p:cNvPicPr>
            <a:picLocks noChangeAspect="1"/>
          </p:cNvPicPr>
          <p:nvPr/>
        </p:nvPicPr>
        <p:blipFill>
          <a:blip r:embed="rId4"/>
          <a:stretch>
            <a:fillRect/>
          </a:stretch>
        </p:blipFill>
        <p:spPr>
          <a:xfrm>
            <a:off x="292608" y="2809733"/>
            <a:ext cx="3803903" cy="1806854"/>
          </a:xfrm>
          <a:prstGeom prst="rect">
            <a:avLst/>
          </a:prstGeom>
        </p:spPr>
      </p:pic>
    </p:spTree>
    <p:extLst>
      <p:ext uri="{BB962C8B-B14F-4D97-AF65-F5344CB8AC3E}">
        <p14:creationId xmlns:p14="http://schemas.microsoft.com/office/powerpoint/2010/main" val="70841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5BA973-D5C6-0D72-DD57-CCA5FC1ECEDD}"/>
              </a:ext>
            </a:extLst>
          </p:cNvPr>
          <p:cNvSpPr>
            <a:spLocks noGrp="1"/>
          </p:cNvSpPr>
          <p:nvPr>
            <p:ph type="body" idx="1"/>
          </p:nvPr>
        </p:nvSpPr>
        <p:spPr/>
        <p:txBody>
          <a:bodyPr/>
          <a:lstStyle/>
          <a:p>
            <a:r>
              <a:rPr lang="en-US" dirty="0"/>
              <a:t>This project has given me an ample opportunity to design, code, test and implements an application. This has helped in putting into practice of various Software Engineering principles and Database Management concepts like maintaining </a:t>
            </a:r>
            <a:r>
              <a:rPr lang="en-US" sz="1600" dirty="0">
                <a:latin typeface="Pompiere" panose="020B0604020202020204" charset="0"/>
              </a:rPr>
              <a:t>integrity</a:t>
            </a:r>
            <a:r>
              <a:rPr lang="en-US" dirty="0"/>
              <a:t> and consistency of data. Further, this has helped me to learn more about POSTGRESQL, JAVA, Adobe Photoshop 7.0.</a:t>
            </a:r>
          </a:p>
          <a:p>
            <a:endParaRPr lang="en-US" dirty="0"/>
          </a:p>
          <a:p>
            <a:endParaRPr lang="en-US" dirty="0"/>
          </a:p>
          <a:p>
            <a:endParaRPr lang="en-US" dirty="0"/>
          </a:p>
        </p:txBody>
      </p:sp>
      <p:sp>
        <p:nvSpPr>
          <p:cNvPr id="3" name="Title 2">
            <a:extLst>
              <a:ext uri="{FF2B5EF4-FFF2-40B4-BE49-F238E27FC236}">
                <a16:creationId xmlns:a16="http://schemas.microsoft.com/office/drawing/2014/main" id="{FC9A2C28-478C-538D-0AA9-CBC290793D36}"/>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387937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17C30-1C83-FFE2-9072-D45817E81CD5}"/>
              </a:ext>
            </a:extLst>
          </p:cNvPr>
          <p:cNvSpPr>
            <a:spLocks noGrp="1"/>
          </p:cNvSpPr>
          <p:nvPr>
            <p:ph type="body" idx="1"/>
          </p:nvPr>
        </p:nvSpPr>
        <p:spPr/>
        <p:txBody>
          <a:bodyPr/>
          <a:lstStyle/>
          <a:p>
            <a:r>
              <a:rPr lang="en-US" sz="1600" dirty="0"/>
              <a:t>The proposed system is Hospital Management System</a:t>
            </a:r>
          </a:p>
          <a:p>
            <a:r>
              <a:rPr lang="en-US" sz="1600" dirty="0"/>
              <a:t>We can enhance this system by including more facilities like pharmacy system for the stock details of medicines in the pharmacy.</a:t>
            </a:r>
          </a:p>
          <a:p>
            <a:r>
              <a:rPr lang="en-US" sz="1600" dirty="0"/>
              <a:t>Providing such features enable the users to include more comments into the system.50</a:t>
            </a:r>
          </a:p>
          <a:p>
            <a:endParaRPr lang="en-US" dirty="0"/>
          </a:p>
        </p:txBody>
      </p:sp>
      <p:sp>
        <p:nvSpPr>
          <p:cNvPr id="3" name="Title 2">
            <a:extLst>
              <a:ext uri="{FF2B5EF4-FFF2-40B4-BE49-F238E27FC236}">
                <a16:creationId xmlns:a16="http://schemas.microsoft.com/office/drawing/2014/main" id="{A6C91065-F8B6-05A3-1435-F5D494632836}"/>
              </a:ext>
            </a:extLst>
          </p:cNvPr>
          <p:cNvSpPr>
            <a:spLocks noGrp="1"/>
          </p:cNvSpPr>
          <p:nvPr>
            <p:ph type="title"/>
          </p:nvPr>
        </p:nvSpPr>
        <p:spPr>
          <a:xfrm>
            <a:off x="720000" y="392906"/>
            <a:ext cx="7704000" cy="821532"/>
          </a:xfrm>
        </p:spPr>
        <p:txBody>
          <a:bodyPr/>
          <a:lstStyle/>
          <a:p>
            <a:r>
              <a:rPr lang="en-US" sz="3600" dirty="0"/>
              <a:t>Future Enhancement</a:t>
            </a:r>
            <a:br>
              <a:rPr lang="en-US" sz="3600" dirty="0"/>
            </a:br>
            <a:endParaRPr lang="en-US" dirty="0"/>
          </a:p>
        </p:txBody>
      </p:sp>
    </p:spTree>
    <p:extLst>
      <p:ext uri="{BB962C8B-B14F-4D97-AF65-F5344CB8AC3E}">
        <p14:creationId xmlns:p14="http://schemas.microsoft.com/office/powerpoint/2010/main" val="170932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C46404-A50B-747E-E11B-1563DF8AB97C}"/>
              </a:ext>
            </a:extLst>
          </p:cNvPr>
          <p:cNvSpPr>
            <a:spLocks noGrp="1"/>
          </p:cNvSpPr>
          <p:nvPr>
            <p:ph type="title"/>
          </p:nvPr>
        </p:nvSpPr>
        <p:spPr>
          <a:xfrm>
            <a:off x="720000" y="540000"/>
            <a:ext cx="7704000" cy="4103438"/>
          </a:xfrm>
        </p:spPr>
        <p:txBody>
          <a:bodyPr/>
          <a:lstStyle/>
          <a:p>
            <a:pPr algn="l"/>
            <a:r>
              <a:rPr lang="en-US" sz="10000" dirty="0"/>
              <a:t>     THANK</a:t>
            </a:r>
            <a:br>
              <a:rPr lang="en-US" sz="10000" dirty="0"/>
            </a:br>
            <a:r>
              <a:rPr lang="en-US" sz="10000" dirty="0"/>
              <a:t>              YOU!!</a:t>
            </a:r>
          </a:p>
        </p:txBody>
      </p:sp>
    </p:spTree>
    <p:extLst>
      <p:ext uri="{BB962C8B-B14F-4D97-AF65-F5344CB8AC3E}">
        <p14:creationId xmlns:p14="http://schemas.microsoft.com/office/powerpoint/2010/main" val="186536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391" name="Text Placeholder 390">
            <a:extLst>
              <a:ext uri="{FF2B5EF4-FFF2-40B4-BE49-F238E27FC236}">
                <a16:creationId xmlns:a16="http://schemas.microsoft.com/office/drawing/2014/main" id="{31819CB3-F34A-E859-5CCA-1539F6DE3C1B}"/>
              </a:ext>
            </a:extLst>
          </p:cNvPr>
          <p:cNvSpPr>
            <a:spLocks noGrp="1"/>
          </p:cNvSpPr>
          <p:nvPr>
            <p:ph type="body" idx="1"/>
          </p:nvPr>
        </p:nvSpPr>
        <p:spPr>
          <a:xfrm>
            <a:off x="720000" y="701550"/>
            <a:ext cx="5874600" cy="3740400"/>
          </a:xfrm>
        </p:spPr>
        <p:txBody>
          <a:bodyPr/>
          <a:lstStyle/>
          <a:p>
            <a:pPr marL="165100" indent="0">
              <a:buNone/>
            </a:pPr>
            <a:endParaRPr lang="en-US" sz="1600" dirty="0">
              <a:latin typeface="Pompiere" panose="020B0604020202020204" charset="0"/>
            </a:endParaRPr>
          </a:p>
          <a:p>
            <a:pPr marL="165100" indent="0">
              <a:buNone/>
            </a:pPr>
            <a:r>
              <a:rPr lang="en-US" sz="2000" dirty="0">
                <a:latin typeface="Pompiere" panose="020B0604020202020204" charset="0"/>
              </a:rPr>
              <a:t>2010030552 – Perla Nada </a:t>
            </a:r>
            <a:r>
              <a:rPr lang="en-US" sz="2000" dirty="0" err="1">
                <a:latin typeface="Pompiere" panose="020B0604020202020204" charset="0"/>
              </a:rPr>
              <a:t>Asish</a:t>
            </a:r>
            <a:endParaRPr lang="en-US" sz="2000" dirty="0">
              <a:latin typeface="Pompiere" panose="020B0604020202020204" charset="0"/>
            </a:endParaRPr>
          </a:p>
          <a:p>
            <a:pPr marL="165100" indent="0">
              <a:buNone/>
            </a:pPr>
            <a:r>
              <a:rPr lang="en-US" sz="2000" dirty="0">
                <a:latin typeface="Pompiere" panose="020B0604020202020204" charset="0"/>
              </a:rPr>
              <a:t>2010030553 – </a:t>
            </a:r>
            <a:r>
              <a:rPr lang="en-US" sz="2000" dirty="0" err="1">
                <a:latin typeface="Pompiere" panose="020B0604020202020204" charset="0"/>
              </a:rPr>
              <a:t>Gopu</a:t>
            </a:r>
            <a:r>
              <a:rPr lang="en-US" sz="2000" dirty="0">
                <a:latin typeface="Pompiere" panose="020B0604020202020204" charset="0"/>
              </a:rPr>
              <a:t> Akshaya</a:t>
            </a:r>
          </a:p>
          <a:p>
            <a:pPr marL="165100" indent="0">
              <a:buNone/>
            </a:pPr>
            <a:r>
              <a:rPr lang="en-US" sz="2000" dirty="0">
                <a:latin typeface="Pompiere" panose="020B0604020202020204" charset="0"/>
              </a:rPr>
              <a:t>2010030556 – Marri </a:t>
            </a:r>
            <a:r>
              <a:rPr lang="en-US" sz="2000" dirty="0" err="1">
                <a:latin typeface="Pompiere" panose="020B0604020202020204" charset="0"/>
              </a:rPr>
              <a:t>Sahasra</a:t>
            </a:r>
            <a:r>
              <a:rPr lang="en-US" sz="2000" dirty="0">
                <a:latin typeface="Pompiere" panose="020B0604020202020204" charset="0"/>
              </a:rPr>
              <a:t> Reddy</a:t>
            </a:r>
          </a:p>
          <a:p>
            <a:pPr marL="165100" indent="0">
              <a:buNone/>
            </a:pPr>
            <a:endParaRPr lang="en-US" dirty="0">
              <a:latin typeface="Pompiere" panose="020B0604020202020204" charset="0"/>
            </a:endParaRPr>
          </a:p>
          <a:p>
            <a:pPr marL="165100" indent="0">
              <a:buNone/>
            </a:pPr>
            <a:endParaRPr lang="en-US" dirty="0">
              <a:latin typeface="Pompiere" panose="020B0604020202020204" charset="0"/>
            </a:endParaRPr>
          </a:p>
        </p:txBody>
      </p:sp>
      <p:sp>
        <p:nvSpPr>
          <p:cNvPr id="411" name="Google Shape;411;p37"/>
          <p:cNvSpPr txBox="1">
            <a:spLocks noGrp="1"/>
          </p:cNvSpPr>
          <p:nvPr>
            <p:ph type="title"/>
          </p:nvPr>
        </p:nvSpPr>
        <p:spPr>
          <a:xfrm>
            <a:off x="720000" y="335756"/>
            <a:ext cx="7704000" cy="524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Team Members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ACDCF8F8-26C7-BDDA-7947-1A7FF6BCA7B1}"/>
              </a:ext>
            </a:extLst>
          </p:cNvPr>
          <p:cNvSpPr>
            <a:spLocks noGrp="1"/>
          </p:cNvSpPr>
          <p:nvPr>
            <p:ph type="body" idx="1"/>
          </p:nvPr>
        </p:nvSpPr>
        <p:spPr>
          <a:xfrm>
            <a:off x="720000" y="1299093"/>
            <a:ext cx="5874600" cy="3740400"/>
          </a:xfrm>
        </p:spPr>
        <p:txBody>
          <a:bodyPr/>
          <a:lstStyle/>
          <a:p>
            <a:r>
              <a:rPr lang="en-US" sz="1500" dirty="0"/>
              <a:t>Problem Statement</a:t>
            </a:r>
          </a:p>
          <a:p>
            <a:r>
              <a:rPr lang="en-US" sz="1500" dirty="0"/>
              <a:t>Abstract</a:t>
            </a:r>
          </a:p>
          <a:p>
            <a:r>
              <a:rPr lang="en-US" sz="1500" dirty="0"/>
              <a:t>Proposed System</a:t>
            </a:r>
          </a:p>
          <a:p>
            <a:r>
              <a:rPr lang="en-US" sz="1500" dirty="0"/>
              <a:t>Requirement Analysis</a:t>
            </a:r>
          </a:p>
          <a:p>
            <a:r>
              <a:rPr lang="en-US" sz="1500" dirty="0"/>
              <a:t>Scope of the system</a:t>
            </a:r>
          </a:p>
          <a:p>
            <a:r>
              <a:rPr lang="en-US" sz="1500" dirty="0"/>
              <a:t>Class Diagram</a:t>
            </a:r>
          </a:p>
          <a:p>
            <a:r>
              <a:rPr lang="en-US" sz="1500" dirty="0"/>
              <a:t>Sample I/O </a:t>
            </a:r>
          </a:p>
          <a:p>
            <a:r>
              <a:rPr lang="en-US" sz="1500" dirty="0"/>
              <a:t>Conclusion </a:t>
            </a:r>
          </a:p>
          <a:p>
            <a:r>
              <a:rPr lang="en-US" sz="1500" dirty="0"/>
              <a:t>Future Enhancement</a:t>
            </a:r>
          </a:p>
        </p:txBody>
      </p:sp>
      <p:sp>
        <p:nvSpPr>
          <p:cNvPr id="18" name="Title 17">
            <a:extLst>
              <a:ext uri="{FF2B5EF4-FFF2-40B4-BE49-F238E27FC236}">
                <a16:creationId xmlns:a16="http://schemas.microsoft.com/office/drawing/2014/main" id="{34AD6589-6923-2DB7-FA37-9D02EA27869B}"/>
              </a:ext>
            </a:extLst>
          </p:cNvPr>
          <p:cNvSpPr>
            <a:spLocks noGrp="1"/>
          </p:cNvSpPr>
          <p:nvPr>
            <p:ph type="title"/>
          </p:nvPr>
        </p:nvSpPr>
        <p:spPr>
          <a:xfrm>
            <a:off x="720000" y="321469"/>
            <a:ext cx="7704000" cy="538931"/>
          </a:xfrm>
        </p:spPr>
        <p:txBody>
          <a:bodyPr/>
          <a:lstStyle/>
          <a:p>
            <a:r>
              <a:rPr lang="en-US" dirty="0"/>
              <a:t>Table Content</a:t>
            </a:r>
          </a:p>
        </p:txBody>
      </p:sp>
    </p:spTree>
    <p:extLst>
      <p:ext uri="{BB962C8B-B14F-4D97-AF65-F5344CB8AC3E}">
        <p14:creationId xmlns:p14="http://schemas.microsoft.com/office/powerpoint/2010/main" val="13507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70246-BFE1-AEE2-118F-4A7377026931}"/>
              </a:ext>
            </a:extLst>
          </p:cNvPr>
          <p:cNvSpPr>
            <a:spLocks noGrp="1"/>
          </p:cNvSpPr>
          <p:nvPr>
            <p:ph type="body" idx="1"/>
          </p:nvPr>
        </p:nvSpPr>
        <p:spPr>
          <a:xfrm>
            <a:off x="720000" y="860400"/>
            <a:ext cx="7497408" cy="4028592"/>
          </a:xfrm>
        </p:spPr>
        <p:txBody>
          <a:bodyPr/>
          <a:lstStyle/>
          <a:p>
            <a:pPr marL="165100" indent="0">
              <a:buNone/>
            </a:pPr>
            <a:r>
              <a:rPr lang="en-US" dirty="0"/>
              <a:t>• The problem with the convention system is the information was very difficult to retrieve and to find a particular information like to find about the patient’s history the user has to go through various registers.</a:t>
            </a:r>
          </a:p>
          <a:p>
            <a:pPr marL="165100" indent="0">
              <a:buNone/>
            </a:pPr>
            <a:r>
              <a:rPr lang="en-US" dirty="0"/>
              <a:t>• As Hospital consists of numbers of patient n staff, number of patient comes to hospital for their treatment so every time there is a need to update the patient details or insert the details of the patient like from which diseases they are suffering from which doctor they are consulting to maintain all this record it’s not possible to search every time for the patient and specially when all records are kept manually.</a:t>
            </a:r>
          </a:p>
          <a:p>
            <a:pPr marL="165100" indent="0">
              <a:buNone/>
            </a:pPr>
            <a:r>
              <a:rPr lang="en-US" dirty="0"/>
              <a:t> • So to manage this huge system there is a requirement of such software in which all data can be keep safe and upgrade to update the data delete or insert the records of any of the staff, doctor, patient this system is easy to use and access the records of all staff and patients of the hospital by using this system it become more easy to fetch information and it provides data security too.</a:t>
            </a:r>
          </a:p>
        </p:txBody>
      </p:sp>
      <p:sp>
        <p:nvSpPr>
          <p:cNvPr id="3" name="Title 2">
            <a:extLst>
              <a:ext uri="{FF2B5EF4-FFF2-40B4-BE49-F238E27FC236}">
                <a16:creationId xmlns:a16="http://schemas.microsoft.com/office/drawing/2014/main" id="{874844E9-B904-B742-BB63-B5E95F6273E2}"/>
              </a:ext>
            </a:extLst>
          </p:cNvPr>
          <p:cNvSpPr>
            <a:spLocks noGrp="1"/>
          </p:cNvSpPr>
          <p:nvPr>
            <p:ph type="title"/>
          </p:nvPr>
        </p:nvSpPr>
        <p:spPr>
          <a:xfrm>
            <a:off x="720000" y="540000"/>
            <a:ext cx="7704000" cy="691392"/>
          </a:xfrm>
        </p:spPr>
        <p:txBody>
          <a:bodyPr/>
          <a:lstStyle/>
          <a:p>
            <a:r>
              <a:rPr lang="en-US" sz="3600" dirty="0"/>
              <a:t>Problem Statement</a:t>
            </a:r>
            <a:br>
              <a:rPr lang="en-US" sz="3600" dirty="0"/>
            </a:br>
            <a:endParaRPr lang="en-US" dirty="0"/>
          </a:p>
        </p:txBody>
      </p:sp>
    </p:spTree>
    <p:extLst>
      <p:ext uri="{BB962C8B-B14F-4D97-AF65-F5344CB8AC3E}">
        <p14:creationId xmlns:p14="http://schemas.microsoft.com/office/powerpoint/2010/main" val="1242172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49E428-7205-8E72-3D86-0449D3B37143}"/>
              </a:ext>
            </a:extLst>
          </p:cNvPr>
          <p:cNvSpPr>
            <a:spLocks noGrp="1"/>
          </p:cNvSpPr>
          <p:nvPr>
            <p:ph type="body" idx="1"/>
          </p:nvPr>
        </p:nvSpPr>
        <p:spPr>
          <a:xfrm>
            <a:off x="537120" y="1403100"/>
            <a:ext cx="7704000" cy="3740400"/>
          </a:xfrm>
        </p:spPr>
        <p:txBody>
          <a:bodyPr/>
          <a:lstStyle/>
          <a:p>
            <a:pPr marL="165100" indent="0">
              <a:buNone/>
            </a:pPr>
            <a:r>
              <a:rPr lang="en-US" sz="1400" dirty="0"/>
              <a:t>• Hospitals are currently using a manual system for the management and maintenance of critical information.</a:t>
            </a:r>
          </a:p>
          <a:p>
            <a:pPr marL="165100" indent="0">
              <a:buNone/>
            </a:pPr>
            <a:r>
              <a:rPr lang="en-US" sz="1400" dirty="0"/>
              <a:t> • The current system requires numerous paper forms, with data stores spread throughout the hospital management infrastructure.</a:t>
            </a:r>
          </a:p>
          <a:p>
            <a:pPr marL="165100" indent="0">
              <a:buNone/>
            </a:pPr>
            <a:r>
              <a:rPr lang="en-US" sz="1400" dirty="0"/>
              <a:t> • The information on the forms is incomplete, or does not follow management standards. </a:t>
            </a:r>
          </a:p>
          <a:p>
            <a:pPr marL="165100" indent="0">
              <a:buNone/>
            </a:pPr>
            <a:r>
              <a:rPr lang="en-US" sz="1400" dirty="0"/>
              <a:t>• Multiple copies of the same information exist in the hospital and may lead to inconsistencies in data in various data stores. </a:t>
            </a:r>
          </a:p>
          <a:p>
            <a:pPr marL="165100" indent="0">
              <a:buNone/>
            </a:pPr>
            <a:endParaRPr lang="en-US" dirty="0"/>
          </a:p>
          <a:p>
            <a:pPr marL="165100" indent="0">
              <a:buNone/>
            </a:pPr>
            <a:endParaRPr lang="en-US" dirty="0"/>
          </a:p>
          <a:p>
            <a:pPr marL="165100" indent="0">
              <a:buNone/>
            </a:pPr>
            <a:endParaRPr lang="en-US" dirty="0"/>
          </a:p>
        </p:txBody>
      </p:sp>
      <p:sp>
        <p:nvSpPr>
          <p:cNvPr id="3" name="Title 2">
            <a:extLst>
              <a:ext uri="{FF2B5EF4-FFF2-40B4-BE49-F238E27FC236}">
                <a16:creationId xmlns:a16="http://schemas.microsoft.com/office/drawing/2014/main" id="{D148D8DA-3EE7-09D4-9519-DDB0B5E48AD5}"/>
              </a:ext>
            </a:extLst>
          </p:cNvPr>
          <p:cNvSpPr>
            <a:spLocks noGrp="1"/>
          </p:cNvSpPr>
          <p:nvPr>
            <p:ph type="title"/>
          </p:nvPr>
        </p:nvSpPr>
        <p:spPr>
          <a:xfrm>
            <a:off x="720000" y="414528"/>
            <a:ext cx="7704000" cy="731520"/>
          </a:xfrm>
        </p:spPr>
        <p:txBody>
          <a:bodyPr/>
          <a:lstStyle/>
          <a:p>
            <a:r>
              <a:rPr lang="en-US" sz="3600" dirty="0"/>
              <a:t>Abstract</a:t>
            </a:r>
            <a:br>
              <a:rPr lang="en-US" sz="3600" dirty="0"/>
            </a:br>
            <a:endParaRPr lang="en-US" dirty="0"/>
          </a:p>
        </p:txBody>
      </p:sp>
    </p:spTree>
    <p:extLst>
      <p:ext uri="{BB962C8B-B14F-4D97-AF65-F5344CB8AC3E}">
        <p14:creationId xmlns:p14="http://schemas.microsoft.com/office/powerpoint/2010/main" val="19708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3C9FC-32AD-0BD7-3A63-00B14475915A}"/>
              </a:ext>
            </a:extLst>
          </p:cNvPr>
          <p:cNvSpPr>
            <a:spLocks noGrp="1"/>
          </p:cNvSpPr>
          <p:nvPr>
            <p:ph type="body" idx="1"/>
          </p:nvPr>
        </p:nvSpPr>
        <p:spPr>
          <a:xfrm>
            <a:off x="720000" y="792480"/>
            <a:ext cx="7790016" cy="4218432"/>
          </a:xfrm>
        </p:spPr>
        <p:txBody>
          <a:bodyPr/>
          <a:lstStyle/>
          <a:p>
            <a:r>
              <a:rPr lang="en-US" dirty="0"/>
              <a:t>The Hospital Management System is designed for any Hospital to replace their existing manual, paper based system.</a:t>
            </a:r>
          </a:p>
          <a:p>
            <a:r>
              <a:rPr lang="en-US" dirty="0"/>
              <a:t>The new system is to control the following information they are as follows as: patient information, room availability, doctor’s information, and bills information and so on this services are to be provided in an efficient, cost effective manner, with the goal of reducing the time and resources currently required for such task.</a:t>
            </a:r>
          </a:p>
          <a:p>
            <a:pPr marL="165100" indent="0">
              <a:buNone/>
            </a:pPr>
            <a:r>
              <a:rPr lang="en-US" u="sng" dirty="0"/>
              <a:t> Advantages </a:t>
            </a:r>
            <a:r>
              <a:rPr lang="en-US" dirty="0"/>
              <a:t>: </a:t>
            </a:r>
          </a:p>
          <a:p>
            <a:r>
              <a:rPr lang="en-US" dirty="0"/>
              <a:t>Easy to Use                                                        • Patients details can be updated easily</a:t>
            </a:r>
          </a:p>
          <a:p>
            <a:r>
              <a:rPr lang="en-US" dirty="0"/>
              <a:t>Patients Documents can be stored.              • User can fetch the details of patient in one click</a:t>
            </a:r>
          </a:p>
          <a:p>
            <a:r>
              <a:rPr lang="en-US" dirty="0"/>
              <a:t>Patients detail can be stored easily</a:t>
            </a:r>
          </a:p>
          <a:p>
            <a:r>
              <a:rPr lang="en-US" dirty="0"/>
              <a:t>Bills receipt in one click</a:t>
            </a:r>
          </a:p>
        </p:txBody>
      </p:sp>
      <p:sp>
        <p:nvSpPr>
          <p:cNvPr id="3" name="Title 2">
            <a:extLst>
              <a:ext uri="{FF2B5EF4-FFF2-40B4-BE49-F238E27FC236}">
                <a16:creationId xmlns:a16="http://schemas.microsoft.com/office/drawing/2014/main" id="{10430756-5D56-3146-7EAA-E7AFF43AA69B}"/>
              </a:ext>
            </a:extLst>
          </p:cNvPr>
          <p:cNvSpPr>
            <a:spLocks noGrp="1"/>
          </p:cNvSpPr>
          <p:nvPr>
            <p:ph type="title"/>
          </p:nvPr>
        </p:nvSpPr>
        <p:spPr>
          <a:xfrm>
            <a:off x="720000" y="540000"/>
            <a:ext cx="7704000" cy="740160"/>
          </a:xfrm>
        </p:spPr>
        <p:txBody>
          <a:bodyPr/>
          <a:lstStyle/>
          <a:p>
            <a:r>
              <a:rPr lang="en-US" sz="3600" dirty="0"/>
              <a:t>Proposed System</a:t>
            </a:r>
            <a:br>
              <a:rPr lang="en-US" sz="3600" dirty="0"/>
            </a:br>
            <a:endParaRPr lang="en-US" dirty="0"/>
          </a:p>
        </p:txBody>
      </p:sp>
    </p:spTree>
    <p:extLst>
      <p:ext uri="{BB962C8B-B14F-4D97-AF65-F5344CB8AC3E}">
        <p14:creationId xmlns:p14="http://schemas.microsoft.com/office/powerpoint/2010/main" val="213585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0781E0-3E1F-D261-8A73-AD2BF88D8A00}"/>
              </a:ext>
            </a:extLst>
          </p:cNvPr>
          <p:cNvSpPr>
            <a:spLocks noGrp="1"/>
          </p:cNvSpPr>
          <p:nvPr>
            <p:ph type="body" idx="1"/>
          </p:nvPr>
        </p:nvSpPr>
        <p:spPr>
          <a:xfrm>
            <a:off x="598080" y="1249836"/>
            <a:ext cx="5874600" cy="3893664"/>
          </a:xfrm>
        </p:spPr>
        <p:txBody>
          <a:bodyPr/>
          <a:lstStyle/>
          <a:p>
            <a:pPr marL="165100" indent="0">
              <a:buNone/>
            </a:pPr>
            <a:r>
              <a:rPr lang="en-US" sz="1600" u="sng" dirty="0"/>
              <a:t>Software Environment:</a:t>
            </a:r>
          </a:p>
          <a:p>
            <a:pPr marL="165100" indent="0">
              <a:buNone/>
            </a:pPr>
            <a:r>
              <a:rPr lang="en-US" sz="1400" dirty="0"/>
              <a:t>Software Environment is a technical specification of requirement of software product. This specifies the environment for development, operation and maintenance of the product.</a:t>
            </a:r>
            <a:endParaRPr lang="en-US" sz="1400" u="sng" dirty="0"/>
          </a:p>
          <a:p>
            <a:pPr marL="165100" indent="0">
              <a:buNone/>
            </a:pPr>
            <a:r>
              <a:rPr lang="en-US" sz="1600" dirty="0"/>
              <a:t>Technology Used :</a:t>
            </a:r>
          </a:p>
          <a:p>
            <a:pPr marL="165100" indent="0">
              <a:buNone/>
            </a:pPr>
            <a:r>
              <a:rPr lang="en-US" sz="1600" dirty="0"/>
              <a:t>-&gt;JAVA</a:t>
            </a:r>
          </a:p>
          <a:p>
            <a:pPr marL="165100" indent="0">
              <a:buNone/>
            </a:pPr>
            <a:r>
              <a:rPr lang="en-US" sz="1600" dirty="0"/>
              <a:t>-&gt;SQL</a:t>
            </a:r>
          </a:p>
          <a:p>
            <a:pPr marL="165100" indent="0">
              <a:buNone/>
            </a:pPr>
            <a:endParaRPr lang="en-US" sz="1600" u="sng" dirty="0"/>
          </a:p>
          <a:p>
            <a:endParaRPr lang="en-US" dirty="0"/>
          </a:p>
        </p:txBody>
      </p:sp>
      <p:sp>
        <p:nvSpPr>
          <p:cNvPr id="3" name="Title 2">
            <a:extLst>
              <a:ext uri="{FF2B5EF4-FFF2-40B4-BE49-F238E27FC236}">
                <a16:creationId xmlns:a16="http://schemas.microsoft.com/office/drawing/2014/main" id="{1AAEC569-416D-6EDE-C941-C98892FDDF33}"/>
              </a:ext>
            </a:extLst>
          </p:cNvPr>
          <p:cNvSpPr>
            <a:spLocks noGrp="1"/>
          </p:cNvSpPr>
          <p:nvPr>
            <p:ph type="title"/>
          </p:nvPr>
        </p:nvSpPr>
        <p:spPr>
          <a:xfrm>
            <a:off x="720000" y="134112"/>
            <a:ext cx="7704000" cy="726288"/>
          </a:xfrm>
        </p:spPr>
        <p:txBody>
          <a:bodyPr/>
          <a:lstStyle/>
          <a:p>
            <a:r>
              <a:rPr lang="en-US" dirty="0"/>
              <a:t>REQUIREMENT ANALYSIS</a:t>
            </a:r>
          </a:p>
        </p:txBody>
      </p:sp>
    </p:spTree>
    <p:extLst>
      <p:ext uri="{BB962C8B-B14F-4D97-AF65-F5344CB8AC3E}">
        <p14:creationId xmlns:p14="http://schemas.microsoft.com/office/powerpoint/2010/main" val="397243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4395BF-E7BD-BFDA-9EEC-BDF4E83B8A79}"/>
              </a:ext>
            </a:extLst>
          </p:cNvPr>
          <p:cNvSpPr>
            <a:spLocks noGrp="1"/>
          </p:cNvSpPr>
          <p:nvPr>
            <p:ph type="body" idx="1"/>
          </p:nvPr>
        </p:nvSpPr>
        <p:spPr>
          <a:xfrm>
            <a:off x="720000" y="816864"/>
            <a:ext cx="3096096" cy="3783936"/>
          </a:xfrm>
        </p:spPr>
        <p:txBody>
          <a:bodyPr/>
          <a:lstStyle/>
          <a:p>
            <a:endParaRPr lang="en-US" sz="1600" dirty="0"/>
          </a:p>
          <a:p>
            <a:endParaRPr lang="en-US" sz="1600" dirty="0"/>
          </a:p>
          <a:p>
            <a:pPr marL="165100" indent="0">
              <a:buNone/>
            </a:pPr>
            <a:r>
              <a:rPr lang="en-US" sz="1800" u="sng" dirty="0"/>
              <a:t>Working Environment</a:t>
            </a:r>
            <a:endParaRPr lang="en-US" sz="1800" dirty="0"/>
          </a:p>
          <a:p>
            <a:endParaRPr lang="en-US" sz="1600" dirty="0"/>
          </a:p>
          <a:p>
            <a:r>
              <a:rPr lang="en-US" sz="1600" dirty="0"/>
              <a:t>Hardware</a:t>
            </a:r>
          </a:p>
          <a:p>
            <a:r>
              <a:rPr lang="en-US" sz="1600" dirty="0"/>
              <a:t>Processor:</a:t>
            </a:r>
          </a:p>
          <a:p>
            <a:r>
              <a:rPr lang="en-US" sz="1600" dirty="0"/>
              <a:t>RAM:</a:t>
            </a:r>
          </a:p>
          <a:p>
            <a:r>
              <a:rPr lang="en-US" sz="1600" dirty="0"/>
              <a:t>Hard Disk Drive:</a:t>
            </a:r>
          </a:p>
          <a:p>
            <a:r>
              <a:rPr lang="en-US" sz="1600" dirty="0"/>
              <a:t>Keyboard:</a:t>
            </a:r>
          </a:p>
          <a:p>
            <a:r>
              <a:rPr lang="en-US" sz="1600" dirty="0"/>
              <a:t>Monitor:</a:t>
            </a:r>
          </a:p>
        </p:txBody>
      </p:sp>
      <p:sp>
        <p:nvSpPr>
          <p:cNvPr id="4" name="Text Placeholder 1">
            <a:extLst>
              <a:ext uri="{FF2B5EF4-FFF2-40B4-BE49-F238E27FC236}">
                <a16:creationId xmlns:a16="http://schemas.microsoft.com/office/drawing/2014/main" id="{3764A321-1637-D5F8-F9B3-7AE52FF9805B}"/>
              </a:ext>
            </a:extLst>
          </p:cNvPr>
          <p:cNvSpPr txBox="1">
            <a:spLocks/>
          </p:cNvSpPr>
          <p:nvPr/>
        </p:nvSpPr>
        <p:spPr>
          <a:xfrm>
            <a:off x="2804834" y="1103376"/>
            <a:ext cx="2523072" cy="34974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2100" algn="l" rtl="0">
              <a:lnSpc>
                <a:spcPct val="200000"/>
              </a:lnSpc>
              <a:spcBef>
                <a:spcPts val="0"/>
              </a:spcBef>
              <a:spcAft>
                <a:spcPts val="0"/>
              </a:spcAft>
              <a:buClr>
                <a:schemeClr val="dk1"/>
              </a:buClr>
              <a:buSzPts val="1000"/>
              <a:buFont typeface="Pompiere"/>
              <a:buChar char="●"/>
              <a:defRPr sz="1200" b="0" i="0" u="none" strike="noStrike" cap="none">
                <a:solidFill>
                  <a:schemeClr val="dk1"/>
                </a:solidFill>
                <a:latin typeface="Hind"/>
                <a:ea typeface="Hind"/>
                <a:cs typeface="Hind"/>
                <a:sym typeface="Hind"/>
              </a:defRPr>
            </a:lvl1pPr>
            <a:lvl2pPr marL="914400" marR="0" lvl="1"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2pPr>
            <a:lvl3pPr marL="1371600" marR="0" lvl="2"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3pPr>
            <a:lvl4pPr marL="1828800" marR="0" lvl="3"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4pPr>
            <a:lvl5pPr marL="2286000" marR="0" lvl="4"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5pPr>
            <a:lvl6pPr marL="2743200" marR="0" lvl="5"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6pPr>
            <a:lvl7pPr marL="3200400" marR="0" lvl="6"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7pPr>
            <a:lvl8pPr marL="3657600" marR="0" lvl="7" indent="-292100" algn="l" rtl="0">
              <a:lnSpc>
                <a:spcPct val="115000"/>
              </a:lnSpc>
              <a:spcBef>
                <a:spcPts val="1600"/>
              </a:spcBef>
              <a:spcAft>
                <a:spcPts val="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8pPr>
            <a:lvl9pPr marL="4114800" marR="0" lvl="8" indent="-292100" algn="l" rtl="0">
              <a:lnSpc>
                <a:spcPct val="115000"/>
              </a:lnSpc>
              <a:spcBef>
                <a:spcPts val="1600"/>
              </a:spcBef>
              <a:spcAft>
                <a:spcPts val="1600"/>
              </a:spcAft>
              <a:buClr>
                <a:srgbClr val="434343"/>
              </a:buClr>
              <a:buSzPts val="1000"/>
              <a:buFont typeface="Roboto Condensed Light"/>
              <a:buChar char="■"/>
              <a:defRPr sz="1000" b="0" i="0" u="none" strike="noStrike" cap="none">
                <a:solidFill>
                  <a:schemeClr val="dk1"/>
                </a:solidFill>
                <a:latin typeface="Hind"/>
                <a:ea typeface="Hind"/>
                <a:cs typeface="Hind"/>
                <a:sym typeface="Hind"/>
              </a:defRPr>
            </a:lvl9pPr>
          </a:lstStyle>
          <a:p>
            <a:pPr marL="165100" indent="0">
              <a:buNone/>
            </a:pPr>
            <a:r>
              <a:rPr lang="en-US" sz="1600" dirty="0"/>
              <a:t>Configuration: </a:t>
            </a:r>
          </a:p>
          <a:p>
            <a:pPr marL="165100" indent="0">
              <a:buNone/>
            </a:pPr>
            <a:r>
              <a:rPr lang="en-US" sz="1600" dirty="0"/>
              <a:t>Intel Core</a:t>
            </a:r>
          </a:p>
          <a:p>
            <a:pPr marL="165100" indent="0">
              <a:buNone/>
            </a:pPr>
            <a:r>
              <a:rPr lang="en-US" sz="1600" dirty="0"/>
              <a:t>512 MB RAM</a:t>
            </a:r>
          </a:p>
          <a:p>
            <a:pPr marL="165100" indent="0">
              <a:buNone/>
            </a:pPr>
            <a:r>
              <a:rPr lang="en-US" sz="1600" dirty="0"/>
              <a:t>40 GB HDD </a:t>
            </a:r>
          </a:p>
          <a:p>
            <a:pPr marL="165100" indent="0">
              <a:buNone/>
            </a:pPr>
            <a:r>
              <a:rPr lang="en-US" sz="1600" dirty="0"/>
              <a:t>104 keys</a:t>
            </a:r>
          </a:p>
          <a:p>
            <a:pPr marL="165100" indent="0">
              <a:buNone/>
            </a:pPr>
            <a:r>
              <a:rPr lang="en-US" sz="1600" dirty="0"/>
              <a:t>15” digital </a:t>
            </a:r>
            <a:r>
              <a:rPr lang="en-US" sz="1600" dirty="0" err="1"/>
              <a:t>colour</a:t>
            </a:r>
            <a:r>
              <a:rPr lang="en-US" sz="1600" dirty="0"/>
              <a:t> monitor</a:t>
            </a:r>
          </a:p>
        </p:txBody>
      </p:sp>
    </p:spTree>
    <p:extLst>
      <p:ext uri="{BB962C8B-B14F-4D97-AF65-F5344CB8AC3E}">
        <p14:creationId xmlns:p14="http://schemas.microsoft.com/office/powerpoint/2010/main" val="387426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DFCB8-A654-3C10-6F11-40B87CFADEC4}"/>
              </a:ext>
            </a:extLst>
          </p:cNvPr>
          <p:cNvSpPr>
            <a:spLocks noGrp="1"/>
          </p:cNvSpPr>
          <p:nvPr>
            <p:ph type="body" idx="1"/>
          </p:nvPr>
        </p:nvSpPr>
        <p:spPr/>
        <p:txBody>
          <a:bodyPr/>
          <a:lstStyle/>
          <a:p>
            <a:r>
              <a:rPr lang="en-US" dirty="0"/>
              <a:t>The proposed software product is the Hospital Management System. The system will be used in any Hospital, Clinic, Dispensary or Pathology labs in any Hospital, Clinics, Dispensary or Pathology labs to get the information from the patient and storing the data for future usage. The current system in use is a paper based system. It is too slow and cannot provide updated lists of patients within the reasonable timeframe. The intentions of the system are to reduce over – time pay and increase the number of patients that can be treated accurately. Requirements statements in these documents are both functional and non – functional. </a:t>
            </a:r>
          </a:p>
        </p:txBody>
      </p:sp>
      <p:sp>
        <p:nvSpPr>
          <p:cNvPr id="3" name="Title 2">
            <a:extLst>
              <a:ext uri="{FF2B5EF4-FFF2-40B4-BE49-F238E27FC236}">
                <a16:creationId xmlns:a16="http://schemas.microsoft.com/office/drawing/2014/main" id="{5D2A0E7C-1ACD-8AC6-5A76-8EB8D9705CB9}"/>
              </a:ext>
            </a:extLst>
          </p:cNvPr>
          <p:cNvSpPr>
            <a:spLocks noGrp="1"/>
          </p:cNvSpPr>
          <p:nvPr>
            <p:ph type="title"/>
          </p:nvPr>
        </p:nvSpPr>
        <p:spPr>
          <a:xfrm>
            <a:off x="720000" y="540000"/>
            <a:ext cx="7704000" cy="801120"/>
          </a:xfrm>
        </p:spPr>
        <p:txBody>
          <a:bodyPr/>
          <a:lstStyle/>
          <a:p>
            <a:r>
              <a:rPr lang="en-US" sz="3600" dirty="0"/>
              <a:t>Scope of the system</a:t>
            </a:r>
            <a:br>
              <a:rPr lang="en-US" sz="3600" dirty="0"/>
            </a:br>
            <a:endParaRPr lang="en-US" dirty="0"/>
          </a:p>
        </p:txBody>
      </p:sp>
    </p:spTree>
    <p:extLst>
      <p:ext uri="{BB962C8B-B14F-4D97-AF65-F5344CB8AC3E}">
        <p14:creationId xmlns:p14="http://schemas.microsoft.com/office/powerpoint/2010/main" val="2956374357"/>
      </p:ext>
    </p:extLst>
  </p:cSld>
  <p:clrMapOvr>
    <a:masterClrMapping/>
  </p:clrMapOvr>
</p:sld>
</file>

<file path=ppt/theme/theme1.xml><?xml version="1.0" encoding="utf-8"?>
<a:theme xmlns:a="http://schemas.openxmlformats.org/drawingml/2006/main" name="Clinical Case 06-2019">
  <a:themeElements>
    <a:clrScheme name="Simple Light">
      <a:dk1>
        <a:srgbClr val="4AA276"/>
      </a:dk1>
      <a:lt1>
        <a:srgbClr val="FFFFFF"/>
      </a:lt1>
      <a:dk2>
        <a:srgbClr val="595959"/>
      </a:dk2>
      <a:lt2>
        <a:srgbClr val="EEEEEE"/>
      </a:lt2>
      <a:accent1>
        <a:srgbClr val="62C090"/>
      </a:accent1>
      <a:accent2>
        <a:srgbClr val="F7A68E"/>
      </a:accent2>
      <a:accent3>
        <a:srgbClr val="0A2E4E"/>
      </a:accent3>
      <a:accent4>
        <a:srgbClr val="ED3024"/>
      </a:accent4>
      <a:accent5>
        <a:srgbClr val="D1D1D1"/>
      </a:accent5>
      <a:accent6>
        <a:srgbClr val="F3E0A0"/>
      </a:accent6>
      <a:hlink>
        <a:srgbClr val="4AA2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TotalTime>
  <Words>786</Words>
  <Application>Microsoft Office PowerPoint</Application>
  <PresentationFormat>On-screen Show (16:9)</PresentationFormat>
  <Paragraphs>84</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Hind</vt:lpstr>
      <vt:lpstr>Pompiere</vt:lpstr>
      <vt:lpstr>Arial</vt:lpstr>
      <vt:lpstr>Roboto Condensed Light</vt:lpstr>
      <vt:lpstr>Clinical Case 06-2019</vt:lpstr>
      <vt:lpstr>Hospital         Data               Entry </vt:lpstr>
      <vt:lpstr>Team Members</vt:lpstr>
      <vt:lpstr>Table Content</vt:lpstr>
      <vt:lpstr>Problem Statement </vt:lpstr>
      <vt:lpstr>Abstract </vt:lpstr>
      <vt:lpstr>Proposed System </vt:lpstr>
      <vt:lpstr>REQUIREMENT ANALYSIS</vt:lpstr>
      <vt:lpstr>PowerPoint Presentation</vt:lpstr>
      <vt:lpstr>Scope of the system </vt:lpstr>
      <vt:lpstr>PowerPoint Presentation</vt:lpstr>
      <vt:lpstr>Class Diagram </vt:lpstr>
      <vt:lpstr>SAMPLE I/O</vt:lpstr>
      <vt:lpstr>PowerPoint Presentation</vt:lpstr>
      <vt:lpstr>CONCLUSION</vt:lpstr>
      <vt:lpstr>Future Enhancement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Portfolio</dc:title>
  <dc:creator>asish perla</dc:creator>
  <cp:lastModifiedBy>PERLA NADA ASISH .</cp:lastModifiedBy>
  <cp:revision>5</cp:revision>
  <dcterms:modified xsi:type="dcterms:W3CDTF">2022-10-31T03:04:15Z</dcterms:modified>
</cp:coreProperties>
</file>